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96150" cx="18288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Roboto Light"/>
      <p:regular r:id="rId16"/>
      <p:bold r:id="rId17"/>
      <p:italic r:id="rId18"/>
      <p:boldItalic r:id="rId19"/>
    </p:embeddedFont>
    <p:embeddedFont>
      <p:font typeface="Roboto Mon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3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3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regular.fntdata"/><Relationship Id="rId11" Type="http://schemas.openxmlformats.org/officeDocument/2006/relationships/slide" Target="slides/slide6.xml"/><Relationship Id="rId22" Type="http://schemas.openxmlformats.org/officeDocument/2006/relationships/font" Target="fonts/RobotoMono-italic.fntdata"/><Relationship Id="rId10" Type="http://schemas.openxmlformats.org/officeDocument/2006/relationships/slide" Target="slides/slide5.xml"/><Relationship Id="rId21" Type="http://schemas.openxmlformats.org/officeDocument/2006/relationships/font" Target="fonts/RobotoMono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RobotoMon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Light-bold.fntdata"/><Relationship Id="rId16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4009" y="685800"/>
            <a:ext cx="60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1560327f9c_0_51:notes"/>
          <p:cNvSpPr/>
          <p:nvPr>
            <p:ph idx="2" type="sldImg"/>
          </p:nvPr>
        </p:nvSpPr>
        <p:spPr>
          <a:xfrm>
            <a:off x="384009" y="685800"/>
            <a:ext cx="60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11560327f9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ede9b9039_1_0:notes"/>
          <p:cNvSpPr/>
          <p:nvPr>
            <p:ph idx="2" type="sldImg"/>
          </p:nvPr>
        </p:nvSpPr>
        <p:spPr>
          <a:xfrm>
            <a:off x="384009" y="685800"/>
            <a:ext cx="60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7ede9b903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ede9b9039_1_38:notes"/>
          <p:cNvSpPr/>
          <p:nvPr>
            <p:ph idx="2" type="sldImg"/>
          </p:nvPr>
        </p:nvSpPr>
        <p:spPr>
          <a:xfrm>
            <a:off x="384009" y="685800"/>
            <a:ext cx="60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ede9b9039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560327f9c_0_14:notes"/>
          <p:cNvSpPr/>
          <p:nvPr>
            <p:ph idx="2" type="sldImg"/>
          </p:nvPr>
        </p:nvSpPr>
        <p:spPr>
          <a:xfrm>
            <a:off x="384009" y="685800"/>
            <a:ext cx="60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560327f9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560327f9c_0_27:notes"/>
          <p:cNvSpPr/>
          <p:nvPr>
            <p:ph idx="2" type="sldImg"/>
          </p:nvPr>
        </p:nvSpPr>
        <p:spPr>
          <a:xfrm>
            <a:off x="384009" y="685800"/>
            <a:ext cx="60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560327f9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560327f9c_0_37:notes"/>
          <p:cNvSpPr/>
          <p:nvPr>
            <p:ph idx="2" type="sldImg"/>
          </p:nvPr>
        </p:nvSpPr>
        <p:spPr>
          <a:xfrm>
            <a:off x="384009" y="685800"/>
            <a:ext cx="60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560327f9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23417" y="1490475"/>
            <a:ext cx="17041200" cy="4108800"/>
          </a:xfrm>
          <a:prstGeom prst="rect">
            <a:avLst/>
          </a:prstGeom>
        </p:spPr>
        <p:txBody>
          <a:bodyPr anchorCtr="0" anchor="b" bIns="182900" lIns="182900" spcFirstLastPara="1" rIns="182900" wrap="square" tIns="1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23400" y="5673292"/>
            <a:ext cx="17041200" cy="15867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623400" y="4152991"/>
            <a:ext cx="17041200" cy="1685100"/>
          </a:xfrm>
          <a:prstGeom prst="rect">
            <a:avLst/>
          </a:prstGeom>
        </p:spPr>
        <p:txBody>
          <a:bodyPr anchorCtr="0" anchor="ctr" bIns="182900" lIns="182900" spcFirstLastPara="1" rIns="182900" wrap="square" tIns="1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839000" y="903002"/>
            <a:ext cx="16609800" cy="11463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839000" y="2319161"/>
            <a:ext cx="16609800" cy="68388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81000" lvl="1" marL="914400" rtl="0">
              <a:spcBef>
                <a:spcPts val="32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3200"/>
              </a:spcBef>
              <a:spcAft>
                <a:spcPts val="0"/>
              </a:spcAft>
              <a:buSzPts val="2400"/>
              <a:buChar char="○"/>
              <a:defRPr/>
            </a:lvl3pPr>
            <a:lvl4pPr indent="-381000" lvl="3" marL="1828800" rtl="0">
              <a:spcBef>
                <a:spcPts val="3200"/>
              </a:spcBef>
              <a:spcAft>
                <a:spcPts val="0"/>
              </a:spcAft>
              <a:buSzPts val="2400"/>
              <a:buChar char="○"/>
              <a:defRPr/>
            </a:lvl4pPr>
            <a:lvl5pPr indent="-381000" lvl="4" marL="2286000" rtl="0">
              <a:spcBef>
                <a:spcPts val="32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3200"/>
              </a:spcBef>
              <a:spcAft>
                <a:spcPts val="0"/>
              </a:spcAft>
              <a:buSzPts val="2400"/>
              <a:buChar char="○"/>
              <a:defRPr/>
            </a:lvl6pPr>
            <a:lvl7pPr indent="-381000" lvl="6" marL="3200400" rtl="0">
              <a:spcBef>
                <a:spcPts val="3200"/>
              </a:spcBef>
              <a:spcAft>
                <a:spcPts val="0"/>
              </a:spcAft>
              <a:buSzPts val="2400"/>
              <a:buChar char="○"/>
              <a:defRPr/>
            </a:lvl7pPr>
            <a:lvl8pPr indent="-381000" lvl="7" marL="3657600" rtl="0">
              <a:spcBef>
                <a:spcPts val="32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6" name="Google Shape;16;p4"/>
          <p:cNvSpPr/>
          <p:nvPr/>
        </p:nvSpPr>
        <p:spPr>
          <a:xfrm>
            <a:off x="-100" y="9972462"/>
            <a:ext cx="18288000" cy="32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686500" y="9856762"/>
            <a:ext cx="3895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© Antenova 2022 | antenova.com</a:t>
            </a:r>
            <a:endParaRPr sz="12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" name="Google Shape;18;p4"/>
          <p:cNvSpPr txBox="1"/>
          <p:nvPr/>
        </p:nvSpPr>
        <p:spPr>
          <a:xfrm>
            <a:off x="13552900" y="9856762"/>
            <a:ext cx="3895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‹#›</a:t>
            </a:fld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839000" y="890842"/>
            <a:ext cx="16609800" cy="11463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839000" y="2307000"/>
            <a:ext cx="7784400" cy="67116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9664800" y="2307000"/>
            <a:ext cx="7784400" cy="67116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/>
          <p:nvPr/>
        </p:nvSpPr>
        <p:spPr>
          <a:xfrm>
            <a:off x="-100" y="9972462"/>
            <a:ext cx="18288000" cy="32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86500" y="9856762"/>
            <a:ext cx="3895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© Antenova 2022 | antenova.com</a:t>
            </a:r>
            <a:endParaRPr sz="12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13552900" y="9856762"/>
            <a:ext cx="3895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‹#›</a:t>
            </a:fld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51150" y="890842"/>
            <a:ext cx="16585800" cy="11463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8" name="Google Shape;28;p6"/>
          <p:cNvSpPr/>
          <p:nvPr/>
        </p:nvSpPr>
        <p:spPr>
          <a:xfrm>
            <a:off x="-100" y="9972462"/>
            <a:ext cx="18288000" cy="32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/>
        </p:nvSpPr>
        <p:spPr>
          <a:xfrm>
            <a:off x="686500" y="9856762"/>
            <a:ext cx="3895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© Antenova 2022 | antenova.com</a:t>
            </a:r>
            <a:endParaRPr sz="12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13552900" y="9856762"/>
            <a:ext cx="3895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‹#›</a:t>
            </a:fld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980500" y="901101"/>
            <a:ext cx="12735600" cy="8188800"/>
          </a:xfrm>
          <a:prstGeom prst="rect">
            <a:avLst/>
          </a:prstGeom>
        </p:spPr>
        <p:txBody>
          <a:bodyPr anchorCtr="0" anchor="ctr" bIns="182900" lIns="182900" spcFirstLastPara="1" rIns="182900" wrap="square" tIns="182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9000" y="890842"/>
            <a:ext cx="166098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900" lIns="182900" spcFirstLastPara="1" rIns="182900" wrap="square" tIns="182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9000" y="2307000"/>
            <a:ext cx="16609800" cy="6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900" lIns="182900" spcFirstLastPara="1" rIns="182900" wrap="square" tIns="1829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Char char="●"/>
              <a:defRPr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450connect.de" TargetMode="External"/><Relationship Id="rId4" Type="http://schemas.openxmlformats.org/officeDocument/2006/relationships/hyperlink" Target="http://www.argonet.at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ctrTitle"/>
          </p:nvPr>
        </p:nvSpPr>
        <p:spPr>
          <a:xfrm>
            <a:off x="623417" y="1185403"/>
            <a:ext cx="17041200" cy="4108800"/>
          </a:xfrm>
          <a:prstGeom prst="rect">
            <a:avLst/>
          </a:prstGeom>
        </p:spPr>
        <p:txBody>
          <a:bodyPr anchorCtr="0" anchor="b" bIns="182900" lIns="182900" spcFirstLastPara="1" rIns="182900" wrap="square" tIns="182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</a:t>
            </a:r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623400" y="5368221"/>
            <a:ext cx="17041200" cy="15867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antenna from Antenova</a:t>
            </a:r>
            <a:endParaRPr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2152" y="596880"/>
            <a:ext cx="1763700" cy="5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23029" y="7444165"/>
            <a:ext cx="19534045" cy="284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idx="1" type="body"/>
          </p:nvPr>
        </p:nvSpPr>
        <p:spPr>
          <a:xfrm>
            <a:off x="839000" y="2154465"/>
            <a:ext cx="7784400" cy="67116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3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Atta</a:t>
            </a:r>
            <a:r>
              <a:rPr lang="en"/>
              <a:t> is an FPC antenna for the 410 MHz and 450 MHz bands. These bands are used worldwide for applications such as automatic meter reading (AMR), smart-grids and emergency applications.</a:t>
            </a:r>
            <a:endParaRPr/>
          </a:p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664800" y="4407367"/>
            <a:ext cx="7784400" cy="46116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Size:</a:t>
            </a:r>
            <a:endParaRPr b="1">
              <a:solidFill>
                <a:schemeClr val="dk1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101 x 20 x 0.15mm	 </a:t>
            </a:r>
            <a:endParaRPr/>
          </a:p>
          <a:p>
            <a:pPr indent="0" lvl="0" marL="0" rtl="0" algn="l">
              <a:spcBef>
                <a:spcPts val="3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Average Efficiency:</a:t>
            </a:r>
            <a:endParaRPr b="1">
              <a:solidFill>
                <a:schemeClr val="dk1"/>
              </a:solidFill>
            </a:endParaRPr>
          </a:p>
          <a:p>
            <a:pPr indent="-6350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410-432MHz    &gt;60%</a:t>
            </a:r>
            <a:endParaRPr/>
          </a:p>
          <a:p>
            <a:pPr indent="-635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432-434MHz    &gt;55%</a:t>
            </a:r>
            <a:endParaRPr/>
          </a:p>
          <a:p>
            <a:pPr indent="-635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434-470MHz    &gt;45%</a:t>
            </a:r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5950" y="2387322"/>
            <a:ext cx="6598154" cy="144335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/>
          <p:nvPr/>
        </p:nvSpPr>
        <p:spPr>
          <a:xfrm>
            <a:off x="0" y="585771"/>
            <a:ext cx="9144000" cy="105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839000" y="585771"/>
            <a:ext cx="16609800" cy="11463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Product details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9088300" y="585771"/>
            <a:ext cx="55800" cy="105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839000" y="2154465"/>
            <a:ext cx="7784400" cy="38145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3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Atta</a:t>
            </a:r>
            <a:r>
              <a:rPr lang="en"/>
              <a:t> operates on both the 410MHz and 450MHz LTE bands, these bands have excellent propagation characteristics enabling a large coverage area from each base-station. The bands are operated for applications such as automated meter reading (AMR), advanced metering infrastructure (AMI), and Smart Grids.</a:t>
            </a:r>
            <a:endParaRPr/>
          </a:p>
        </p:txBody>
      </p:sp>
      <p:sp>
        <p:nvSpPr>
          <p:cNvPr id="56" name="Google Shape;56;p10"/>
          <p:cNvSpPr txBox="1"/>
          <p:nvPr>
            <p:ph idx="2" type="body"/>
          </p:nvPr>
        </p:nvSpPr>
        <p:spPr>
          <a:xfrm>
            <a:off x="9664800" y="2154465"/>
            <a:ext cx="7784400" cy="38145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Applications for Atta antenna include:</a:t>
            </a:r>
            <a:endParaRPr b="1">
              <a:solidFill>
                <a:schemeClr val="dk1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Utility Smart Meters: Water meter / Gas Meter / Electricity Meter / Heat Meters</a:t>
            </a:r>
            <a:endParaRPr/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Control of Smart Grids</a:t>
            </a:r>
            <a:endParaRPr/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M2M (Machine to Machine)    </a:t>
            </a:r>
            <a:endParaRPr/>
          </a:p>
          <a:p>
            <a:pPr indent="-635000" lvl="0" marL="914400" rtl="0" algn="l">
              <a:spcBef>
                <a:spcPts val="2000"/>
              </a:spcBef>
              <a:spcAft>
                <a:spcPts val="2000"/>
              </a:spcAft>
              <a:buSzPts val="2800"/>
              <a:buChar char="●"/>
            </a:pPr>
            <a:r>
              <a:rPr lang="en"/>
              <a:t>Emergency Communications</a:t>
            </a:r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448600" y="6923753"/>
            <a:ext cx="14196000" cy="22719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In Germany, the 450MHz band is operated by 450connect (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www.450connect.de</a:t>
            </a:r>
            <a:r>
              <a:rPr lang="en" sz="2000">
                <a:solidFill>
                  <a:schemeClr val="accent6"/>
                </a:solidFill>
              </a:rPr>
              <a:t>)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3200"/>
              </a:spcBef>
              <a:spcAft>
                <a:spcPts val="320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In Austria, the 450MHz network is operated by Argonet (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www.argonet.at</a:t>
            </a:r>
            <a:r>
              <a:rPr lang="en" sz="2000">
                <a:solidFill>
                  <a:schemeClr val="accent6"/>
                </a:solidFill>
              </a:rPr>
              <a:t>)</a:t>
            </a:r>
            <a:endParaRPr sz="2000">
              <a:solidFill>
                <a:schemeClr val="accent6"/>
              </a:solidFill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7975" y="7811114"/>
            <a:ext cx="388380" cy="38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7988" y="7071566"/>
            <a:ext cx="388380" cy="38838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>
            <a:off x="0" y="585771"/>
            <a:ext cx="9144000" cy="105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61" name="Google Shape;61;p10"/>
          <p:cNvSpPr txBox="1"/>
          <p:nvPr>
            <p:ph type="title"/>
          </p:nvPr>
        </p:nvSpPr>
        <p:spPr>
          <a:xfrm>
            <a:off x="839000" y="585771"/>
            <a:ext cx="16609800" cy="11463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Target applications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10"/>
          <p:cNvSpPr/>
          <p:nvPr/>
        </p:nvSpPr>
        <p:spPr>
          <a:xfrm>
            <a:off x="9088300" y="585771"/>
            <a:ext cx="55800" cy="105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839000" y="2154465"/>
            <a:ext cx="7784400" cy="63975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Overview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>
                <a:solidFill>
                  <a:schemeClr val="dk1"/>
                </a:solidFill>
              </a:rPr>
              <a:t>Atta</a:t>
            </a:r>
            <a:r>
              <a:rPr lang="en"/>
              <a:t> antenna is suitable for use with all modules in the 410/450MHz bands. Most cellular module manufacturers are developing modules for the 410/450MHz bands:</a:t>
            </a:r>
            <a:endParaRPr/>
          </a:p>
          <a:p>
            <a:pPr indent="-6223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Fibocom MA510</a:t>
            </a:r>
            <a:endParaRPr sz="2600"/>
          </a:p>
          <a:p>
            <a:pPr indent="-622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Telit ME310G1-W2 LTE-M/NB-IoT</a:t>
            </a:r>
            <a:endParaRPr sz="2600"/>
          </a:p>
          <a:p>
            <a:pPr indent="-622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Quectel BG95-M4 LTE-M/NB-IoT</a:t>
            </a:r>
            <a:endParaRPr sz="2600"/>
          </a:p>
          <a:p>
            <a:pPr indent="-622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uBlox SARA-R540S LTE-M/NB-IoT</a:t>
            </a:r>
            <a:endParaRPr sz="2600"/>
          </a:p>
          <a:p>
            <a:pPr indent="-622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Sierra Wireless HL7845</a:t>
            </a:r>
            <a:endParaRPr sz="2600"/>
          </a:p>
          <a:p>
            <a:pPr indent="-622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Simcom SIM7070E</a:t>
            </a:r>
            <a:endParaRPr sz="2600"/>
          </a:p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9664800" y="2154465"/>
            <a:ext cx="7007400" cy="38145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What’s unique about Atta?</a:t>
            </a:r>
            <a:endParaRPr b="1">
              <a:solidFill>
                <a:schemeClr val="dk1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The high efficiency of the antenna helps to extend the range.</a:t>
            </a:r>
            <a:endParaRPr/>
          </a:p>
          <a:p>
            <a:pPr indent="-635000" lvl="0" marL="914400" rtl="0" algn="l">
              <a:spcBef>
                <a:spcPts val="2000"/>
              </a:spcBef>
              <a:spcAft>
                <a:spcPts val="2000"/>
              </a:spcAft>
              <a:buSzPts val="2800"/>
              <a:buChar char="●"/>
            </a:pPr>
            <a:r>
              <a:rPr lang="en"/>
              <a:t>The Atta antenna is suitable for products that need to be small and waterproof. Utility-meters can not use external antennas.</a:t>
            </a:r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0" y="585771"/>
            <a:ext cx="9144000" cy="105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839000" y="585771"/>
            <a:ext cx="16609800" cy="11463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Market positioning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9088300" y="585771"/>
            <a:ext cx="55800" cy="105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839000" y="2154465"/>
            <a:ext cx="7784400" cy="63975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Why choose the Atta antenna?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3200"/>
              </a:spcAft>
              <a:buNone/>
            </a:pPr>
            <a:r>
              <a:rPr lang="en"/>
              <a:t>Atta is designed to have high efficiency within a small overall area, this enables small products to be developed with similar range to products with an external antenna. A product such as a smart meter requires an internal antenna to maintain its waterproof rating.</a:t>
            </a:r>
            <a:endParaRPr/>
          </a:p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9664800" y="2154465"/>
            <a:ext cx="7784400" cy="59694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Comparison against competitor antennas</a:t>
            </a:r>
            <a:endParaRPr/>
          </a:p>
          <a:p>
            <a:pPr indent="-622300" lvl="0" marL="914400" rtl="0" algn="l">
              <a:spcBef>
                <a:spcPts val="200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Atta is smaller than competitor antennas: </a:t>
            </a:r>
            <a:r>
              <a:rPr lang="en" sz="2600"/>
              <a:t>Atta dimensions are 101 x 20 x 0.15mm</a:t>
            </a:r>
            <a:endParaRPr sz="2600"/>
          </a:p>
          <a:p>
            <a:pPr indent="-622300" lvl="0" marL="914400" rtl="0" algn="l">
              <a:spcBef>
                <a:spcPts val="200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Competitor A: </a:t>
            </a:r>
            <a:r>
              <a:rPr lang="en" sz="2600"/>
              <a:t>117mm x 21.81mm x 5.47mm  (PCB mounted in a plastic carrier)</a:t>
            </a:r>
            <a:endParaRPr sz="2600"/>
          </a:p>
          <a:p>
            <a:pPr indent="-622300" lvl="0" marL="914400" rtl="0" algn="l">
              <a:spcBef>
                <a:spcPts val="200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Competitor B: </a:t>
            </a:r>
            <a:r>
              <a:rPr lang="en" sz="2600"/>
              <a:t>131x30mm (external antenna with radius of base 30mm, diameter 60mm)</a:t>
            </a:r>
            <a:endParaRPr sz="2600"/>
          </a:p>
          <a:p>
            <a:pPr indent="-622300" lvl="0" marL="914400" rtl="0" algn="l">
              <a:spcBef>
                <a:spcPts val="200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Competitor C: </a:t>
            </a:r>
            <a:r>
              <a:rPr lang="en" sz="2600"/>
              <a:t>239 x 42 x 11 mm (external antenna with plastic carrier)</a:t>
            </a:r>
            <a:endParaRPr sz="2600"/>
          </a:p>
          <a:p>
            <a:pPr indent="-622300" lvl="0" marL="914400" rtl="0" algn="l">
              <a:spcBef>
                <a:spcPts val="2000"/>
              </a:spcBef>
              <a:spcAft>
                <a:spcPts val="2000"/>
              </a:spcAft>
              <a:buSzPts val="2600"/>
              <a:buChar char="●"/>
            </a:pPr>
            <a:r>
              <a:rPr b="1" lang="en" sz="2600"/>
              <a:t>Competitor D: </a:t>
            </a:r>
            <a:r>
              <a:rPr lang="en" sz="2600"/>
              <a:t>96 × 130mm (external antenna with screw mounting)</a:t>
            </a:r>
            <a:endParaRPr sz="2600"/>
          </a:p>
        </p:txBody>
      </p:sp>
      <p:sp>
        <p:nvSpPr>
          <p:cNvPr id="78" name="Google Shape;78;p12"/>
          <p:cNvSpPr/>
          <p:nvPr/>
        </p:nvSpPr>
        <p:spPr>
          <a:xfrm>
            <a:off x="0" y="585771"/>
            <a:ext cx="9144000" cy="105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79" name="Google Shape;79;p12"/>
          <p:cNvSpPr txBox="1"/>
          <p:nvPr>
            <p:ph type="title"/>
          </p:nvPr>
        </p:nvSpPr>
        <p:spPr>
          <a:xfrm>
            <a:off x="839000" y="585771"/>
            <a:ext cx="16609800" cy="11463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Market positioning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9088300" y="585771"/>
            <a:ext cx="55800" cy="105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839000" y="2307000"/>
            <a:ext cx="7918800" cy="53814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Atta antenna summary</a:t>
            </a:r>
            <a:endParaRPr/>
          </a:p>
          <a:p>
            <a:pPr indent="-622300" lvl="0" marL="914400" rtl="0" algn="l">
              <a:spcBef>
                <a:spcPts val="2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FPC antenna for the 410&amp;450MHz bands</a:t>
            </a:r>
            <a:endParaRPr sz="2600"/>
          </a:p>
          <a:p>
            <a:pPr indent="-622300" lvl="0" marL="914400" rtl="0" algn="l">
              <a:spcBef>
                <a:spcPts val="2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High Efficiency within a small area</a:t>
            </a:r>
            <a:endParaRPr sz="2600"/>
          </a:p>
          <a:p>
            <a:pPr indent="-622300" lvl="1" marL="1828800" rtl="0" algn="l">
              <a:spcBef>
                <a:spcPts val="200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Helps to extend coverage</a:t>
            </a:r>
            <a:endParaRPr sz="2600"/>
          </a:p>
          <a:p>
            <a:pPr indent="-622300" lvl="0" marL="914400" rtl="0" algn="l">
              <a:spcBef>
                <a:spcPts val="2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The antenna is plugged into the PCB</a:t>
            </a:r>
            <a:endParaRPr sz="2600"/>
          </a:p>
          <a:p>
            <a:pPr indent="-622300" lvl="1" marL="1828800" rtl="0" algn="l">
              <a:spcBef>
                <a:spcPts val="200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This enables a short design cycle</a:t>
            </a:r>
            <a:endParaRPr sz="2600"/>
          </a:p>
          <a:p>
            <a:pPr indent="-622300" lvl="1" marL="1828800" rtl="0" algn="l">
              <a:spcBef>
                <a:spcPts val="2000"/>
              </a:spcBef>
              <a:spcAft>
                <a:spcPts val="2000"/>
              </a:spcAft>
              <a:buSzPts val="2600"/>
              <a:buChar char="○"/>
            </a:pPr>
            <a:r>
              <a:rPr lang="en" sz="2600"/>
              <a:t>It does not require a matching network</a:t>
            </a:r>
            <a:endParaRPr sz="2600"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0750" y="2851548"/>
            <a:ext cx="6598154" cy="144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7250" y="5244411"/>
            <a:ext cx="7325352" cy="24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0" y="585771"/>
            <a:ext cx="9144000" cy="105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839000" y="585771"/>
            <a:ext cx="16609800" cy="1146300"/>
          </a:xfrm>
          <a:prstGeom prst="rect">
            <a:avLst/>
          </a:prstGeom>
        </p:spPr>
        <p:txBody>
          <a:bodyPr anchorCtr="0" anchor="t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Summary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9088300" y="585771"/>
            <a:ext cx="55800" cy="105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900" lIns="182900" spcFirstLastPara="1" rIns="182900" wrap="square" tIns="1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2002B"/>
      </a:dk1>
      <a:lt1>
        <a:srgbClr val="FFFFFF"/>
      </a:lt1>
      <a:dk2>
        <a:srgbClr val="727289"/>
      </a:dk2>
      <a:lt2>
        <a:srgbClr val="5E86DF"/>
      </a:lt2>
      <a:accent1>
        <a:srgbClr val="F2F2F4"/>
      </a:accent1>
      <a:accent2>
        <a:srgbClr val="5E86DF"/>
      </a:accent2>
      <a:accent3>
        <a:srgbClr val="B3C431"/>
      </a:accent3>
      <a:accent4>
        <a:srgbClr val="7800C0"/>
      </a:accent4>
      <a:accent5>
        <a:srgbClr val="A6A6BE"/>
      </a:accent5>
      <a:accent6>
        <a:srgbClr val="727289"/>
      </a:accent6>
      <a:hlink>
        <a:srgbClr val="5E86D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